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1"/>
  </p:notesMasterIdLst>
  <p:handoutMasterIdLst>
    <p:handoutMasterId r:id="rId32"/>
  </p:handoutMasterIdLst>
  <p:sldIdLst>
    <p:sldId id="603" r:id="rId5"/>
    <p:sldId id="2618" r:id="rId6"/>
    <p:sldId id="2147483507" r:id="rId7"/>
    <p:sldId id="2147483483" r:id="rId8"/>
    <p:sldId id="2500" r:id="rId9"/>
    <p:sldId id="2147483532" r:id="rId10"/>
    <p:sldId id="2147483534" r:id="rId11"/>
    <p:sldId id="2147483535" r:id="rId12"/>
    <p:sldId id="2147483536" r:id="rId13"/>
    <p:sldId id="2147483537" r:id="rId14"/>
    <p:sldId id="2147483538" r:id="rId15"/>
    <p:sldId id="2147483539" r:id="rId16"/>
    <p:sldId id="2147483540" r:id="rId17"/>
    <p:sldId id="2147483541" r:id="rId18"/>
    <p:sldId id="2147483542" r:id="rId19"/>
    <p:sldId id="2147483543" r:id="rId20"/>
    <p:sldId id="2147483533" r:id="rId21"/>
    <p:sldId id="2147483549" r:id="rId22"/>
    <p:sldId id="2147483547" r:id="rId23"/>
    <p:sldId id="2147483544" r:id="rId24"/>
    <p:sldId id="2147483548" r:id="rId25"/>
    <p:sldId id="2516" r:id="rId26"/>
    <p:sldId id="2147483546" r:id="rId27"/>
    <p:sldId id="2147483545" r:id="rId28"/>
    <p:sldId id="582" r:id="rId29"/>
    <p:sldId id="2419" r:id="rId3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6419" autoAdjust="0"/>
  </p:normalViewPr>
  <p:slideViewPr>
    <p:cSldViewPr snapToGrid="0" snapToObjects="1">
      <p:cViewPr varScale="1">
        <p:scale>
          <a:sx n="124" d="100"/>
          <a:sy n="124" d="100"/>
        </p:scale>
        <p:origin x="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64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053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353B93-7059-CCA3-4D46-E3F342A1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90445" y="2749693"/>
            <a:ext cx="8178229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液冷挑战与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实践思考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A5FC488-F5F3-017C-A6AF-A7721CE36A21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794AC-501D-A8EE-C0EF-304A1E504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换热介质：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工质水，特殊物化特性，厂家独有配方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=》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材料兼容性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介质温度：</a:t>
            </a:r>
            <a:r>
              <a:rPr lang="zh-CN" altLang="en-US" sz="1800" dirty="0">
                <a:effectLst/>
              </a:rPr>
              <a:t>高温，最高可达</a:t>
            </a:r>
            <a:r>
              <a:rPr lang="en-US" altLang="zh-CN" sz="1800" dirty="0">
                <a:effectLst/>
              </a:rPr>
              <a:t>40°</a:t>
            </a:r>
            <a:r>
              <a:rPr lang="en" altLang="zh-CN" sz="1800" dirty="0">
                <a:effectLst/>
              </a:rPr>
              <a:t>C=》</a:t>
            </a:r>
            <a:r>
              <a:rPr lang="zh-CN" altLang="en-US" sz="1800" dirty="0">
                <a:effectLst/>
              </a:rPr>
              <a:t>热容灾能力弱</a:t>
            </a:r>
            <a:endParaRPr lang="en-US" altLang="zh-CN" sz="180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换热通道：</a:t>
            </a:r>
            <a:r>
              <a:rPr lang="zh-CN" altLang="en-US" sz="1800" dirty="0">
                <a:effectLst/>
              </a:rPr>
              <a:t>高密铲齿流道</a:t>
            </a:r>
            <a:r>
              <a:rPr lang="en-US" altLang="zh-CN" sz="1800" dirty="0">
                <a:effectLst/>
              </a:rPr>
              <a:t>=》</a:t>
            </a:r>
            <a:r>
              <a:rPr lang="zh-CN" altLang="en-US" sz="1800" dirty="0">
                <a:effectLst/>
              </a:rPr>
              <a:t>杂质耐受度极低，</a:t>
            </a:r>
            <a:r>
              <a:rPr lang="en-US" altLang="zh-CN" sz="1800" dirty="0">
                <a:effectLst/>
              </a:rPr>
              <a:t>100</a:t>
            </a:r>
            <a:r>
              <a:rPr lang="en" altLang="zh-CN" sz="1800" dirty="0">
                <a:effectLst/>
              </a:rPr>
              <a:t>um</a:t>
            </a:r>
            <a:r>
              <a:rPr lang="zh-CN" altLang="en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头发丝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介质动力：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服务器本身无动力，依赖</a:t>
            </a:r>
            <a:r>
              <a:rPr lang="en" altLang="zh-CN" sz="1800" dirty="0">
                <a:solidFill>
                  <a:srgbClr val="C00000"/>
                </a:solidFill>
                <a:effectLst/>
              </a:rPr>
              <a:t>CDU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部件</a:t>
            </a:r>
            <a:r>
              <a:rPr lang="en-US" altLang="zh-CN" sz="1800" dirty="0">
                <a:solidFill>
                  <a:srgbClr val="C00000"/>
                </a:solidFill>
                <a:effectLst/>
              </a:rPr>
              <a:t>=》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机房设施强耦合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耦合参数：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风液占比</a:t>
            </a:r>
            <a:r>
              <a:rPr lang="zh-CN" altLang="en-US" sz="1800" dirty="0">
                <a:effectLst/>
              </a:rPr>
              <a:t>、水温差、水温、水压、压降、工质特性等</a:t>
            </a:r>
          </a:p>
        </p:txBody>
      </p:sp>
    </p:spTree>
    <p:extLst>
      <p:ext uri="{BB962C8B-B14F-4D97-AF65-F5344CB8AC3E}">
        <p14:creationId xmlns:p14="http://schemas.microsoft.com/office/powerpoint/2010/main" val="37800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液冷器件设计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规格与机房</a:t>
            </a:r>
            <a:r>
              <a:rPr lang="en" altLang="zh-CN" dirty="0">
                <a:effectLst/>
                <a:latin typeface="Helvetica" pitchFamily="2" charset="0"/>
              </a:rPr>
              <a:t>L1</a:t>
            </a:r>
            <a:r>
              <a:rPr lang="zh-CN" altLang="en-US" dirty="0">
                <a:effectLst/>
                <a:latin typeface="Helvetica" pitchFamily="2" charset="0"/>
              </a:rPr>
              <a:t>设备以及</a:t>
            </a:r>
            <a:r>
              <a:rPr lang="en" altLang="zh-CN" dirty="0">
                <a:effectLst/>
                <a:latin typeface="Helvetica" pitchFamily="2" charset="0"/>
              </a:rPr>
              <a:t>LO</a:t>
            </a:r>
            <a:r>
              <a:rPr lang="zh-CN" altLang="en-US" dirty="0">
                <a:effectLst/>
                <a:latin typeface="Helvetica" pitchFamily="2" charset="0"/>
              </a:rPr>
              <a:t>基建贯穿耦合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30FADF5-55F4-C92B-D36A-E62601479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70030"/>
              </p:ext>
            </p:extLst>
          </p:nvPr>
        </p:nvGraphicFramePr>
        <p:xfrm>
          <a:off x="892362" y="1774267"/>
          <a:ext cx="9916052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9179">
                  <a:extLst>
                    <a:ext uri="{9D8B030D-6E8A-4147-A177-3AD203B41FA5}">
                      <a16:colId xmlns:a16="http://schemas.microsoft.com/office/drawing/2014/main" val="1023672046"/>
                    </a:ext>
                  </a:extLst>
                </a:gridCol>
                <a:gridCol w="1839074">
                  <a:extLst>
                    <a:ext uri="{9D8B030D-6E8A-4147-A177-3AD203B41FA5}">
                      <a16:colId xmlns:a16="http://schemas.microsoft.com/office/drawing/2014/main" val="3622711595"/>
                    </a:ext>
                  </a:extLst>
                </a:gridCol>
                <a:gridCol w="4613097">
                  <a:extLst>
                    <a:ext uri="{9D8B030D-6E8A-4147-A177-3AD203B41FA5}">
                      <a16:colId xmlns:a16="http://schemas.microsoft.com/office/drawing/2014/main" val="4125716209"/>
                    </a:ext>
                  </a:extLst>
                </a:gridCol>
                <a:gridCol w="2424702">
                  <a:extLst>
                    <a:ext uri="{9D8B030D-6E8A-4147-A177-3AD203B41FA5}">
                      <a16:colId xmlns:a16="http://schemas.microsoft.com/office/drawing/2014/main" val="11490854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序号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液冷噐件关键设计规格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机房设备</a:t>
                      </a:r>
                      <a:r>
                        <a:rPr lang="en" sz="1200" dirty="0">
                          <a:effectLst/>
                        </a:rPr>
                        <a:t>L1</a:t>
                      </a:r>
                      <a:r>
                        <a:rPr lang="zh-CN" altLang="en-US" sz="1200" dirty="0">
                          <a:effectLst/>
                        </a:rPr>
                        <a:t>耦合参数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机房基建</a:t>
                      </a:r>
                      <a:r>
                        <a:rPr lang="en" sz="1200" dirty="0">
                          <a:effectLst/>
                        </a:rPr>
                        <a:t>LO</a:t>
                      </a:r>
                      <a:r>
                        <a:rPr lang="zh-CN" altLang="en-US" sz="1200" dirty="0">
                          <a:effectLst/>
                        </a:rPr>
                        <a:t>耦合参数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63304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</a:rPr>
                        <a:t>1</a:t>
                      </a:r>
                      <a:endParaRPr lang="en-US" altLang="zh-CN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液冷服务器风液占比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机房风液配比、机房环境温度、</a:t>
                      </a:r>
                      <a:r>
                        <a:rPr lang="en" sz="1200">
                          <a:effectLst/>
                        </a:rPr>
                        <a:t>CDU</a:t>
                      </a:r>
                      <a:r>
                        <a:rPr lang="zh-CN" altLang="en-US" sz="1200">
                          <a:effectLst/>
                        </a:rPr>
                        <a:t>供水水温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机房层高、机房布局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00757947"/>
                  </a:ext>
                </a:extLst>
              </a:tr>
              <a:tr h="30823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</a:rPr>
                        <a:t>2</a:t>
                      </a:r>
                      <a:endParaRPr lang="en-US" altLang="zh-CN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液冷服务器流量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CDU</a:t>
                      </a:r>
                      <a:r>
                        <a:rPr lang="zh-CN" altLang="en-US" sz="1200">
                          <a:effectLst/>
                        </a:rPr>
                        <a:t>设计温差、</a:t>
                      </a:r>
                      <a:r>
                        <a:rPr lang="en" sz="1200">
                          <a:effectLst/>
                        </a:rPr>
                        <a:t>CDU</a:t>
                      </a:r>
                      <a:r>
                        <a:rPr lang="zh-CN" altLang="en-US" sz="1200">
                          <a:effectLst/>
                        </a:rPr>
                        <a:t>供水水温、</a:t>
                      </a:r>
                    </a:p>
                    <a:p>
                      <a:r>
                        <a:rPr lang="en" sz="1200">
                          <a:effectLst/>
                        </a:rPr>
                        <a:t>CDU</a:t>
                      </a:r>
                      <a:r>
                        <a:rPr lang="zh-CN" altLang="en-US" sz="1200">
                          <a:effectLst/>
                        </a:rPr>
                        <a:t>可用流量、二次管路圧降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机房层高、架空层高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99731401"/>
                  </a:ext>
                </a:extLst>
              </a:tr>
              <a:tr h="46234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</a:rPr>
                        <a:t>3</a:t>
                      </a:r>
                      <a:endParaRPr lang="en-US" altLang="zh-CN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液冷服务器流阻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</a:rPr>
                        <a:t>CDU</a:t>
                      </a:r>
                      <a:r>
                        <a:rPr lang="zh-CN" altLang="en-US" sz="1200" dirty="0">
                          <a:effectLst/>
                        </a:rPr>
                        <a:t>可用扬程、二次管路压降机房层高、架空层高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effectLst/>
                        </a:rPr>
                        <a:t>机房层高、架空层高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7850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effectLst/>
                        </a:rPr>
                        <a:t>主芯片冷板串</a:t>
                      </a:r>
                      <a:r>
                        <a:rPr lang="en-US" altLang="zh-CN" sz="1200" dirty="0">
                          <a:effectLst/>
                        </a:rPr>
                        <a:t>/</a:t>
                      </a:r>
                      <a:r>
                        <a:rPr lang="zh-CN" altLang="en-US" sz="1200" dirty="0">
                          <a:effectLst/>
                        </a:rPr>
                        <a:t>并联设计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可用扬程、二次管路压降、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可用流量、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设计温差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effectLst/>
                        </a:rPr>
                        <a:t>机房层高、架空层高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05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冷板、快接头等材料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工质液缓蚀剂、工质热理特性、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供水压力、二次管路材料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499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冷板承压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供水圧力、二次管路圧降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机房层高（集中式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场景）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79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冷板铲齿间隙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管路工艺、二次管路工艺、二次管路材料、工质液缓蚀剂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729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快接头通径、杂质耐受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可用扬程、二次管路压降、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管路工艺、二次管路工艺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05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200" dirty="0"/>
                        <a:t>Manifold</a:t>
                      </a:r>
                      <a:r>
                        <a:rPr lang="zh-CN" altLang="en-US" sz="1200" dirty="0"/>
                        <a:t>尺寸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200"/>
                        <a:t>CDU</a:t>
                      </a:r>
                      <a:r>
                        <a:rPr lang="zh-CN" altLang="en-US" sz="1200"/>
                        <a:t>可用扬程、二次管路压降、</a:t>
                      </a:r>
                      <a:r>
                        <a:rPr lang="en" altLang="zh-CN" sz="1200"/>
                        <a:t>CDU</a:t>
                      </a:r>
                      <a:r>
                        <a:rPr lang="zh-CN" altLang="en-US" sz="1200"/>
                        <a:t>可用流量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55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芯片</a:t>
                      </a:r>
                      <a:r>
                        <a:rPr lang="en-US" altLang="zh-CN" sz="1200"/>
                        <a:t>/</a:t>
                      </a:r>
                      <a:r>
                        <a:rPr lang="en" altLang="zh-CN" sz="1200"/>
                        <a:t>PCB</a:t>
                      </a:r>
                      <a:r>
                        <a:rPr lang="zh-CN" altLang="en-US" sz="1200"/>
                        <a:t>版焊点设计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工质供水水温波动、</a:t>
                      </a:r>
                      <a:r>
                        <a:rPr lang="en" altLang="zh-CN" sz="1200" dirty="0"/>
                        <a:t>CDU</a:t>
                      </a:r>
                      <a:r>
                        <a:rPr lang="zh-CN" altLang="en-US" sz="1200" dirty="0"/>
                        <a:t>供水水温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89302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1CE1DBF6-7638-82E4-5FE4-9F50E5A4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49" y="4686733"/>
            <a:ext cx="7772400" cy="15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3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液冷器件设计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规格与机房</a:t>
            </a:r>
            <a:r>
              <a:rPr lang="en" altLang="zh-CN" dirty="0">
                <a:effectLst/>
                <a:latin typeface="Helvetica" pitchFamily="2" charset="0"/>
              </a:rPr>
              <a:t>L1</a:t>
            </a:r>
            <a:r>
              <a:rPr lang="zh-CN" altLang="en-US" dirty="0">
                <a:effectLst/>
                <a:latin typeface="Helvetica" pitchFamily="2" charset="0"/>
              </a:rPr>
              <a:t>设备以及</a:t>
            </a:r>
            <a:r>
              <a:rPr lang="en" altLang="zh-CN" dirty="0">
                <a:effectLst/>
                <a:latin typeface="Helvetica" pitchFamily="2" charset="0"/>
              </a:rPr>
              <a:t>LO</a:t>
            </a:r>
            <a:r>
              <a:rPr lang="zh-CN" altLang="en-US" dirty="0">
                <a:effectLst/>
                <a:latin typeface="Helvetica" pitchFamily="2" charset="0"/>
              </a:rPr>
              <a:t>基建贯穿耦合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FD0E59-D550-5908-4D1D-E382F404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240" y="2023406"/>
            <a:ext cx="2514600" cy="2819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16F2D2-A263-BA5F-F501-12C5F7AD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569" y="5013542"/>
            <a:ext cx="7772400" cy="15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29DA1C9-ABA6-D6B3-86FF-25144FDB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液冷系统耦合：芯片冷板流量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压力与机房强耦合关系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2575AC6-7C49-D225-CB93-EAEAC947DB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" t="19851" r="2525" b="19814"/>
          <a:stretch/>
        </p:blipFill>
        <p:spPr>
          <a:xfrm>
            <a:off x="698644" y="1325367"/>
            <a:ext cx="10479639" cy="5145485"/>
          </a:xfrm>
        </p:spPr>
      </p:pic>
    </p:spTree>
    <p:extLst>
      <p:ext uri="{BB962C8B-B14F-4D97-AF65-F5344CB8AC3E}">
        <p14:creationId xmlns:p14="http://schemas.microsoft.com/office/powerpoint/2010/main" val="158830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C9630-5EAE-3B5A-B3F6-FF400CF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液冷系统耦合：服务器设计与机房部署强关联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916A9-8766-E9D4-520B-61EABE2CA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机房部署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二次管路交叉施工，工质结晶冷板堵塞，超温告警问题。</a:t>
            </a:r>
            <a:endParaRPr lang="en-US" altLang="zh-CN" dirty="0">
              <a:effectLst/>
              <a:latin typeface="Helvetica" pitchFamily="2" charset="0"/>
            </a:endParaRP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冷板解剖内部流道可见白色品体，造成流道堵塞，影响流速。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﻿﻿白色品体含有较多含量</a:t>
            </a:r>
            <a:r>
              <a:rPr lang="en" altLang="zh-CN" dirty="0">
                <a:effectLst/>
                <a:latin typeface="Helvetica" pitchFamily="2" charset="0"/>
              </a:rPr>
              <a:t>Al</a:t>
            </a:r>
            <a:r>
              <a:rPr lang="zh-CN" altLang="en-US" dirty="0">
                <a:effectLst/>
                <a:latin typeface="Helvetica" pitchFamily="2" charset="0"/>
              </a:rPr>
              <a:t>元素，</a:t>
            </a:r>
            <a:r>
              <a:rPr lang="en" altLang="zh-CN" dirty="0">
                <a:effectLst/>
                <a:latin typeface="Helvetica" pitchFamily="2" charset="0"/>
              </a:rPr>
              <a:t>Al</a:t>
            </a:r>
            <a:r>
              <a:rPr lang="zh-CN" altLang="en-US" dirty="0">
                <a:effectLst/>
                <a:latin typeface="Helvetica" pitchFamily="2" charset="0"/>
              </a:rPr>
              <a:t>元素比重平均值</a:t>
            </a:r>
            <a:r>
              <a:rPr lang="en-US" altLang="zh-CN" dirty="0">
                <a:effectLst/>
                <a:latin typeface="Helvetica" pitchFamily="2" charset="0"/>
              </a:rPr>
              <a:t>7.37%</a:t>
            </a:r>
            <a:r>
              <a:rPr lang="zh-CN" altLang="en-US" dirty="0">
                <a:effectLst/>
                <a:latin typeface="Helvetica" pitchFamily="2" charset="0"/>
              </a:rPr>
              <a:t>，推断白色品体为</a:t>
            </a:r>
            <a:r>
              <a:rPr lang="en" altLang="zh-CN" dirty="0">
                <a:effectLst/>
                <a:latin typeface="Helvetica" pitchFamily="2" charset="0"/>
              </a:rPr>
              <a:t>AIP04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pPr>
              <a:buFont typeface="+mj-lt"/>
              <a:buAutoNum type="arabicPeriod"/>
            </a:pPr>
            <a:r>
              <a:rPr lang="zh-CN" altLang="en" dirty="0">
                <a:effectLst/>
                <a:latin typeface="Helvetica" pitchFamily="2" charset="0"/>
              </a:rPr>
              <a:t>﻿﻿</a:t>
            </a:r>
            <a:r>
              <a:rPr lang="zh-CN" altLang="en-US" dirty="0">
                <a:effectLst/>
                <a:latin typeface="Helvetica" pitchFamily="2" charset="0"/>
              </a:rPr>
              <a:t>由于二次管路交叉施工，机房焊接产生的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金属进入管路，与工质中的磷酸根离子反应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1C901F4-7FEC-3577-2D02-EF4B55B82BF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8" t="29673" r="50374" b="51557"/>
          <a:stretch/>
        </p:blipFill>
        <p:spPr>
          <a:xfrm>
            <a:off x="6750122" y="1684961"/>
            <a:ext cx="4373458" cy="4315146"/>
          </a:xfrm>
        </p:spPr>
      </p:pic>
    </p:spTree>
    <p:extLst>
      <p:ext uri="{BB962C8B-B14F-4D97-AF65-F5344CB8AC3E}">
        <p14:creationId xmlns:p14="http://schemas.microsoft.com/office/powerpoint/2010/main" val="186586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C9630-5EAE-3B5A-B3F6-FF400CF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液冷系统耦合：服务器设计与机房部署强关联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916A9-8766-E9D4-520B-61EABE2CA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采购不合格工质液，冷板腐蚀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没有按照液冷服务器要求，采购完成兼容性测试工质液，导致冷板腐蚀。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二次管路工艺不合格，冷板堵塞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按照传统暖通工艺焊接管路，焊接处含有大量焊瘤、焊渣，冲刷下脱落，导致冷板堵塞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1C901F4-7FEC-3577-2D02-EF4B55B82BF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 t="46928" r="50217" b="31621"/>
          <a:stretch/>
        </p:blipFill>
        <p:spPr>
          <a:xfrm>
            <a:off x="6460303" y="1111979"/>
            <a:ext cx="5126805" cy="4931596"/>
          </a:xfrm>
        </p:spPr>
      </p:pic>
    </p:spTree>
    <p:extLst>
      <p:ext uri="{BB962C8B-B14F-4D97-AF65-F5344CB8AC3E}">
        <p14:creationId xmlns:p14="http://schemas.microsoft.com/office/powerpoint/2010/main" val="12464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液冷系统耦合：服务器设计与机房运维强关联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89B90-4E5A-3DDA-C957-D11CC8A386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插拔时快接头粘连异物，导致快接头漏液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去离子水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纯水体系，工质液未定期更换，冷板堵塞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腐蚀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② 由于抑菌剂的不断消耗，其抑菌效果越差，导致系统滋生菌落，堵塞冷板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②虫于缓蚀剂的不断消耗，导致系统产生大量金属离子，腐蚀冷板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明确对机房环境要求，设备进场前项目组验收机房环境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﻿﻿快接头密封圈由单密封圈改双密封圈，增强耐杂质能力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﻿结合客户运维方案，争对去离子水工质，提升服务器器件内部耐受能力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A9A98-EC5C-6119-7145-6AB4DAE1BCE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10">
            <a:extLst>
              <a:ext uri="{FF2B5EF4-FFF2-40B4-BE49-F238E27FC236}">
                <a16:creationId xmlns:a16="http://schemas.microsoft.com/office/drawing/2014/main" id="{7797C303-5FA6-8B4A-1514-0CBC2630B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7" t="27621" r="6347" b="57184"/>
          <a:stretch/>
        </p:blipFill>
        <p:spPr>
          <a:xfrm>
            <a:off x="6023634" y="1389382"/>
            <a:ext cx="5063018" cy="1538754"/>
          </a:xfrm>
          <a:prstGeom prst="rect">
            <a:avLst/>
          </a:prstGeom>
          <a:noFill/>
        </p:spPr>
      </p:pic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C55E3514-80B8-80EB-2080-8D88358F5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6" t="49875" r="6272" b="36183"/>
          <a:stretch/>
        </p:blipFill>
        <p:spPr>
          <a:xfrm>
            <a:off x="8260421" y="3929864"/>
            <a:ext cx="2465799" cy="1411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17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液冷实践</a:t>
            </a:r>
          </a:p>
        </p:txBody>
      </p:sp>
    </p:spTree>
    <p:extLst>
      <p:ext uri="{BB962C8B-B14F-4D97-AF65-F5344CB8AC3E}">
        <p14:creationId xmlns:p14="http://schemas.microsoft.com/office/powerpoint/2010/main" val="158638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1A9073-18D0-FE5E-796B-C1DB0CA6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22D79A-1A65-104E-790E-BAC4F46ACC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涵盖全液冷、半液冷、风液内循环液冷技术，分别解决极致超高密、综合性价比、简易部署的业务诉求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全液冷（液冷占比</a:t>
            </a:r>
            <a:r>
              <a:rPr lang="en-US" altLang="zh-CN" dirty="0">
                <a:effectLst/>
                <a:latin typeface="Helvetica" pitchFamily="2" charset="0"/>
              </a:rPr>
              <a:t>100%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半液冷（液冷占比</a:t>
            </a:r>
            <a:r>
              <a:rPr lang="en-US" altLang="zh-CN" dirty="0">
                <a:effectLst/>
                <a:latin typeface="Helvetica" pitchFamily="2" charset="0"/>
              </a:rPr>
              <a:t>70%+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风液内循环（主芯片液转风）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CEA101-6400-EBE4-6FAF-28E8CD1D8B03}"/>
              </a:ext>
            </a:extLst>
          </p:cNvPr>
          <p:cNvSpPr txBox="1"/>
          <p:nvPr/>
        </p:nvSpPr>
        <p:spPr>
          <a:xfrm>
            <a:off x="5112732" y="2003043"/>
            <a:ext cx="5192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极致全液冷技术挑战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﻿超高密，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en" altLang="zh-CN" dirty="0">
                <a:effectLst/>
                <a:latin typeface="Helvetica" pitchFamily="2" charset="0"/>
              </a:rPr>
              <a:t>U 20kw </a:t>
            </a:r>
            <a:r>
              <a:rPr lang="zh-CN" altLang="en-US" dirty="0">
                <a:effectLst/>
                <a:latin typeface="Helvetica" pitchFamily="2" charset="0"/>
              </a:rPr>
              <a:t>散热需求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﻿高温水，支持</a:t>
            </a:r>
            <a:r>
              <a:rPr lang="en-US" altLang="zh-CN" dirty="0">
                <a:effectLst/>
                <a:latin typeface="Helvetica" pitchFamily="2" charset="0"/>
              </a:rPr>
              <a:t>40°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高温水散热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﻿无风扇，整机柜无风侧强制对流换热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﻿﻿低辐射，整机柜低温辐射热控制在</a:t>
            </a:r>
            <a:r>
              <a:rPr lang="en-US" altLang="zh-CN" dirty="0">
                <a:effectLst/>
                <a:latin typeface="Helvetica" pitchFamily="2" charset="0"/>
              </a:rPr>
              <a:t>1%</a:t>
            </a:r>
            <a:r>
              <a:rPr lang="zh-CN" altLang="en-US" dirty="0">
                <a:effectLst/>
                <a:latin typeface="Helvetica" pitchFamily="2" charset="0"/>
              </a:rPr>
              <a:t>以内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1E9B3E-847C-9428-2D99-D8DF3300E6BF}"/>
              </a:ext>
            </a:extLst>
          </p:cNvPr>
          <p:cNvSpPr txBox="1"/>
          <p:nvPr/>
        </p:nvSpPr>
        <p:spPr>
          <a:xfrm>
            <a:off x="5112732" y="3615301"/>
            <a:ext cx="51922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综合性价比半液冷技术挑战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易部署，海量发货，适配多客户应用部署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高温水，支持</a:t>
            </a:r>
            <a:r>
              <a:rPr lang="en-US" altLang="zh-CN" dirty="0">
                <a:effectLst/>
                <a:latin typeface="Helvetica" pitchFamily="2" charset="0"/>
              </a:rPr>
              <a:t>40°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-US" dirty="0">
                <a:effectLst/>
                <a:latin typeface="Helvetica" pitchFamily="2" charset="0"/>
              </a:rPr>
              <a:t>高温水散热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高液冷，低成本下液冷占比高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高能效，降低漏电流，体现竞争力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F4CDD1-223E-A2FD-D617-0156B2F15B26}"/>
              </a:ext>
            </a:extLst>
          </p:cNvPr>
          <p:cNvSpPr txBox="1"/>
          <p:nvPr/>
        </p:nvSpPr>
        <p:spPr>
          <a:xfrm>
            <a:off x="5112732" y="5225572"/>
            <a:ext cx="5192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简易部署风液内循环技术挑战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高可靠，生命周期内免维护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高能效，低节温，芯片功耗低，体现竞争力</a:t>
            </a:r>
          </a:p>
        </p:txBody>
      </p:sp>
    </p:spTree>
    <p:extLst>
      <p:ext uri="{BB962C8B-B14F-4D97-AF65-F5344CB8AC3E}">
        <p14:creationId xmlns:p14="http://schemas.microsoft.com/office/powerpoint/2010/main" val="349664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2D48123-2321-B13A-C97A-B2F198DB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703120-23A1-966D-61FB-1F850DB55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超高密整机柜（</a:t>
            </a:r>
            <a:r>
              <a:rPr lang="en" altLang="zh-CN" dirty="0" err="1">
                <a:effectLst/>
                <a:latin typeface="Helvetica" pitchFamily="2" charset="0"/>
              </a:rPr>
              <a:t>xOokw</a:t>
            </a:r>
            <a:r>
              <a:rPr lang="en" altLang="zh-CN" dirty="0">
                <a:effectLst/>
                <a:latin typeface="Helvetica" pitchFamily="2" charset="0"/>
              </a:rPr>
              <a:t>+</a:t>
            </a:r>
            <a:r>
              <a:rPr lang="zh-CN" altLang="en" dirty="0">
                <a:effectLst/>
                <a:latin typeface="Helvetica" pitchFamily="2" charset="0"/>
              </a:rPr>
              <a:t>），</a:t>
            </a:r>
            <a:r>
              <a:rPr lang="zh-CN" altLang="en-US" dirty="0">
                <a:effectLst/>
                <a:latin typeface="Helvetica" pitchFamily="2" charset="0"/>
              </a:rPr>
              <a:t>高密芯片、零散小功率器件、以及可插拔器件的全液冷散热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01BF13-DCA8-95E1-1A02-5BD247A6F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t="25732" b="22802"/>
          <a:stretch/>
        </p:blipFill>
        <p:spPr>
          <a:xfrm>
            <a:off x="791418" y="1964696"/>
            <a:ext cx="10627906" cy="43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608BD9-8297-7AC3-132C-C29D28D0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4AA895-5013-E50F-018A-948C00ABBD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采用铲齿冷板解决高热部件散热，内存热管提升液冷占比，低成本高可靠性快接头与</a:t>
            </a:r>
            <a:r>
              <a:rPr lang="en" altLang="zh-CN" dirty="0">
                <a:effectLst/>
                <a:latin typeface="Helvetica" pitchFamily="2" charset="0"/>
              </a:rPr>
              <a:t>manifold</a:t>
            </a:r>
            <a:r>
              <a:rPr lang="zh-CN" altLang="en-US" dirty="0">
                <a:effectLst/>
                <a:latin typeface="Helvetica" pitchFamily="2" charset="0"/>
              </a:rPr>
              <a:t>配件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DC86E2-30EB-5168-E156-20045A100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25027" b="22273"/>
          <a:stretch/>
        </p:blipFill>
        <p:spPr>
          <a:xfrm>
            <a:off x="1028084" y="2306103"/>
            <a:ext cx="10140593" cy="42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9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CC3A0BF-3D28-7703-741B-92798CFC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863242-63E9-5AA0-FFF9-94407F4143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采用内置风；液转换</a:t>
            </a:r>
            <a:r>
              <a:rPr lang="en" altLang="zh-CN" dirty="0">
                <a:effectLst/>
                <a:latin typeface="Helvetica" pitchFamily="2" charset="0"/>
              </a:rPr>
              <a:t>LAAC</a:t>
            </a:r>
            <a:r>
              <a:rPr lang="zh-CN" altLang="en-US" dirty="0">
                <a:effectLst/>
                <a:latin typeface="Helvetica" pitchFamily="2" charset="0"/>
              </a:rPr>
              <a:t>技术解决高密芯片液冷散热，在风冷机房无改造部署液冷设备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FADAE7-405C-50E3-43E4-D51A822A2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t="26085" r="5693" b="26504"/>
          <a:stretch/>
        </p:blipFill>
        <p:spPr>
          <a:xfrm>
            <a:off x="699620" y="1967001"/>
            <a:ext cx="10811502" cy="45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F4AEDC-9AB3-2E97-3A9A-A09940EFE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t="17639" r="113" b="49177"/>
          <a:stretch/>
        </p:blipFill>
        <p:spPr>
          <a:xfrm>
            <a:off x="472612" y="1733765"/>
            <a:ext cx="11289434" cy="3043718"/>
          </a:xfrm>
        </p:spPr>
      </p:pic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F4AEDC-9AB3-2E97-3A9A-A09940EFE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51829" r="588" b="22428"/>
          <a:stretch/>
        </p:blipFill>
        <p:spPr>
          <a:xfrm>
            <a:off x="446014" y="1643865"/>
            <a:ext cx="10785852" cy="2208944"/>
          </a:xfrm>
        </p:spPr>
      </p:pic>
    </p:spTree>
    <p:extLst>
      <p:ext uri="{BB962C8B-B14F-4D97-AF65-F5344CB8AC3E}">
        <p14:creationId xmlns:p14="http://schemas.microsoft.com/office/powerpoint/2010/main" val="189857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液冷系统设计：复杂系统工程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0BFA40-5EA6-C1D2-B026-BF7410F29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换热介质的改变，决定了液冷的耦合特性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必须从芯片到机房端到端考虑，以系统工程视角进行服务器液冷设计</a:t>
            </a:r>
          </a:p>
          <a:p>
            <a:endParaRPr lang="zh-CN" altLang="en-US" dirty="0"/>
          </a:p>
        </p:txBody>
      </p:sp>
      <p:pic>
        <p:nvPicPr>
          <p:cNvPr id="1026" name="Picture 2" descr="736 Data Center Cooling Stock Vectors and Vector Art | Shutterstock">
            <a:extLst>
              <a:ext uri="{FF2B5EF4-FFF2-40B4-BE49-F238E27FC236}">
                <a16:creationId xmlns:a16="http://schemas.microsoft.com/office/drawing/2014/main" id="{E7C12B94-3AE0-B12B-7630-CBDD53C5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t="7305" r="3133" b="5628"/>
          <a:stretch/>
        </p:blipFill>
        <p:spPr bwMode="auto">
          <a:xfrm>
            <a:off x="5769238" y="2647289"/>
            <a:ext cx="6072026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Water Usage: A Comprehensive Guide - Dgtl Infra">
            <a:extLst>
              <a:ext uri="{FF2B5EF4-FFF2-40B4-BE49-F238E27FC236}">
                <a16:creationId xmlns:a16="http://schemas.microsoft.com/office/drawing/2014/main" id="{2F8D8161-2589-BD0A-0F00-BF6EDF85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1" y="2647289"/>
            <a:ext cx="5238071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 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风冷服务器端到端换热链路：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FF6E12-2E47-909F-EAA2-F9419E40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362" y="3218420"/>
            <a:ext cx="6489700" cy="3327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79D1083-8162-E18E-95AE-4C1D4C68390E}"/>
              </a:ext>
            </a:extLst>
          </p:cNvPr>
          <p:cNvSpPr/>
          <p:nvPr/>
        </p:nvSpPr>
        <p:spPr>
          <a:xfrm>
            <a:off x="623888" y="2090443"/>
            <a:ext cx="3402200" cy="595901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Lexend" pitchFamily="2" charset="0"/>
              </a:rPr>
              <a:t>3 </a:t>
            </a:r>
            <a:r>
              <a:rPr kumimoji="1" lang="zh-CN" altLang="en-US" sz="2000" b="1" dirty="0">
                <a:latin typeface="Lexend" pitchFamily="2" charset="0"/>
              </a:rPr>
              <a:t>级：液液换热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BF924C-EBF9-EA05-BEFD-828EF9EE756D}"/>
              </a:ext>
            </a:extLst>
          </p:cNvPr>
          <p:cNvSpPr/>
          <p:nvPr/>
        </p:nvSpPr>
        <p:spPr>
          <a:xfrm>
            <a:off x="4397281" y="2090443"/>
            <a:ext cx="3402200" cy="595901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Lexend" pitchFamily="2" charset="0"/>
              </a:rPr>
              <a:t>2</a:t>
            </a:r>
            <a:r>
              <a:rPr kumimoji="1" lang="zh-CN" altLang="en-US" sz="2000" b="1" dirty="0">
                <a:latin typeface="Lexend" pitchFamily="2" charset="0"/>
              </a:rPr>
              <a:t> 级：液液换热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DB2D8D-20A1-B4BE-0756-70113A573826}"/>
              </a:ext>
            </a:extLst>
          </p:cNvPr>
          <p:cNvSpPr/>
          <p:nvPr/>
        </p:nvSpPr>
        <p:spPr>
          <a:xfrm>
            <a:off x="8170675" y="2090443"/>
            <a:ext cx="3402200" cy="595901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Lexend" pitchFamily="2" charset="0"/>
              </a:rPr>
              <a:t>1 </a:t>
            </a:r>
            <a:r>
              <a:rPr kumimoji="1" lang="zh-CN" altLang="en-US" sz="2000" b="1" dirty="0">
                <a:latin typeface="Lexend" pitchFamily="2" charset="0"/>
              </a:rPr>
              <a:t>级：风液换热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C73319B8-6D7C-23CA-6E71-97729A431B14}"/>
              </a:ext>
            </a:extLst>
          </p:cNvPr>
          <p:cNvCxnSpPr/>
          <p:nvPr/>
        </p:nvCxnSpPr>
        <p:spPr>
          <a:xfrm flipH="1">
            <a:off x="623888" y="2989780"/>
            <a:ext cx="3402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工业冷却塔应该如何正确选型及其加强处理-河北华盛节能设备有限公司">
            <a:extLst>
              <a:ext uri="{FF2B5EF4-FFF2-40B4-BE49-F238E27FC236}">
                <a16:creationId xmlns:a16="http://schemas.microsoft.com/office/drawing/2014/main" id="{8CDBE842-AD66-8D28-0F05-B4E427FCD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9" r="19760"/>
          <a:stretch/>
        </p:blipFill>
        <p:spPr bwMode="auto">
          <a:xfrm>
            <a:off x="424665" y="3617192"/>
            <a:ext cx="1911099" cy="217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undfos Water Pumps for Industrial Applications - Northwest Pump">
            <a:extLst>
              <a:ext uri="{FF2B5EF4-FFF2-40B4-BE49-F238E27FC236}">
                <a16:creationId xmlns:a16="http://schemas.microsoft.com/office/drawing/2014/main" id="{B8FF7F4F-AB98-B7E5-306C-E391E3741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4" r="85259"/>
          <a:stretch/>
        </p:blipFill>
        <p:spPr bwMode="auto">
          <a:xfrm>
            <a:off x="2838299" y="3631220"/>
            <a:ext cx="891220" cy="22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1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换热介质：</a:t>
            </a:r>
            <a:r>
              <a:rPr lang="zh-CN" altLang="en-US" sz="1800" dirty="0"/>
              <a:t>空气，物理特性稳定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介质温度：</a:t>
            </a:r>
            <a:r>
              <a:rPr lang="zh-CN" altLang="en-US" sz="1800" dirty="0"/>
              <a:t>低温，不超过 </a:t>
            </a:r>
            <a:r>
              <a:rPr lang="en-US" altLang="zh-CN" sz="1800" dirty="0"/>
              <a:t>27°</a:t>
            </a:r>
            <a:r>
              <a:rPr lang="en" altLang="zh-CN" sz="1800" dirty="0"/>
              <a:t>C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换热通道：</a:t>
            </a:r>
            <a:r>
              <a:rPr lang="zh-CN" altLang="en-US" sz="1800" dirty="0"/>
              <a:t>机框结构件＋翅片散热器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介质动力：</a:t>
            </a:r>
            <a:r>
              <a:rPr lang="zh-CN" altLang="en-US" sz="1800" dirty="0"/>
              <a:t>服务器自带风扇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耦合参数：</a:t>
            </a:r>
            <a:r>
              <a:rPr lang="zh-CN" altLang="en-US" sz="1800" dirty="0"/>
              <a:t>风温差、进风温度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102CE7-682D-49FA-6C6A-E3600C9C8C39}"/>
              </a:ext>
            </a:extLst>
          </p:cNvPr>
          <p:cNvSpPr/>
          <p:nvPr/>
        </p:nvSpPr>
        <p:spPr>
          <a:xfrm>
            <a:off x="5982234" y="1345915"/>
            <a:ext cx="5226871" cy="2393878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Lexend" pitchFamily="2" charset="0"/>
              </a:rPr>
              <a:t>Cons</a:t>
            </a:r>
            <a:r>
              <a:rPr lang="zh-CN" altLang="en-US" sz="2800" b="1" dirty="0">
                <a:effectLst/>
                <a:latin typeface="Lexend" pitchFamily="2" charset="0"/>
              </a:rPr>
              <a:t>：</a:t>
            </a:r>
            <a:endParaRPr lang="en-US" altLang="zh-CN" sz="2800" b="1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风冷导热系数低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散热能力一般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比热容小</a:t>
            </a:r>
          </a:p>
        </p:txBody>
      </p:sp>
    </p:spTree>
    <p:extLst>
      <p:ext uri="{BB962C8B-B14F-4D97-AF65-F5344CB8AC3E}">
        <p14:creationId xmlns:p14="http://schemas.microsoft.com/office/powerpoint/2010/main" val="30319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 </a:t>
            </a:r>
            <a:r>
              <a:rPr lang="en-US" altLang="zh-CN" dirty="0"/>
              <a:t>2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风冷服务器端到端换热链路：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级换热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E63DDD-50D3-A7BC-D427-750DD108B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9" t="24939" r="2916" b="42191"/>
          <a:stretch/>
        </p:blipFill>
        <p:spPr>
          <a:xfrm>
            <a:off x="1962363" y="2085654"/>
            <a:ext cx="7089165" cy="38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2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34258</TotalTime>
  <Words>1278</Words>
  <Application>Microsoft Macintosh PowerPoint</Application>
  <PresentationFormat>自定义</PresentationFormat>
  <Paragraphs>137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液冷系统设计：复杂系统工程</vt:lpstr>
      <vt:lpstr>液冷系统设计：风冷服务器 3 级换热</vt:lpstr>
      <vt:lpstr>液冷系统设计：风冷服务器问题</vt:lpstr>
      <vt:lpstr>液冷系统设计：液冷服务器 2 级换热</vt:lpstr>
      <vt:lpstr>液冷系统设计：液冷服务器问题</vt:lpstr>
      <vt:lpstr>液冷器件设计</vt:lpstr>
      <vt:lpstr>液冷器件设计</vt:lpstr>
      <vt:lpstr>液冷系统耦合：芯片冷板流量/压力与机房强耦合关系</vt:lpstr>
      <vt:lpstr>液冷系统耦合：服务器设计与机房部署强关联</vt:lpstr>
      <vt:lpstr>液冷系统耦合：服务器设计与机房部署强关联</vt:lpstr>
      <vt:lpstr>液冷系统耦合：服务器设计与机房运维强关联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大功率芯片+高密机柜，未来散热走向何方？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11691</cp:revision>
  <cp:lastPrinted>2023-09-08T09:14:01Z</cp:lastPrinted>
  <dcterms:created xsi:type="dcterms:W3CDTF">2020-08-28T08:44:19Z</dcterms:created>
  <dcterms:modified xsi:type="dcterms:W3CDTF">2025-06-30T16:49:57Z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